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80" r:id="rId2"/>
    <p:sldId id="277" r:id="rId3"/>
    <p:sldId id="256" r:id="rId4"/>
    <p:sldId id="285" r:id="rId5"/>
    <p:sldId id="257" r:id="rId6"/>
    <p:sldId id="283" r:id="rId7"/>
    <p:sldId id="261" r:id="rId8"/>
    <p:sldId id="263" r:id="rId9"/>
    <p:sldId id="282" r:id="rId10"/>
    <p:sldId id="279" r:id="rId11"/>
    <p:sldId id="275" r:id="rId12"/>
    <p:sldId id="284" r:id="rId13"/>
    <p:sldId id="270" r:id="rId14"/>
    <p:sldId id="269" r:id="rId15"/>
    <p:sldId id="259" r:id="rId16"/>
    <p:sldId id="273" r:id="rId17"/>
    <p:sldId id="281" r:id="rId18"/>
    <p:sldId id="274" r:id="rId19"/>
    <p:sldId id="276" r:id="rId20"/>
    <p:sldId id="267" r:id="rId21"/>
    <p:sldId id="27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87" d="100"/>
          <a:sy n="87" d="100"/>
        </p:scale>
        <p:origin x="634" y="67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E2B2BC9D-A816-4D0A-858B-1D023B3A8ACA}" type="datetime1">
              <a:rPr lang="ko-KR" altLang="en-US" smtClean="0"/>
              <a:pPr lvl="0"/>
              <a:t>2022-12-19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09F4262C-968C-4EE9-8164-CE16364706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3749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438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en-US" altLang="ko-KR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454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en-US" altLang="ko-KR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2687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2022-12-19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tensorflow/models/blob/master/research/slim/nets/mobilenet_v1.md" TargetMode="External"/><Relationship Id="rId4" Type="http://schemas.openxmlformats.org/officeDocument/2006/relationships/hyperlink" Target="https://arxiv.org/abs/1704.04861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0877A4-D25F-1554-7D04-9A564867F8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Hands On Deep Learning for IoT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5AFD12-1E84-DA88-5368-40C189BE16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22.12.12(Mon) ~ 22.12.16(Fri)</a:t>
            </a:r>
          </a:p>
          <a:p>
            <a:r>
              <a:rPr lang="ko-KR" altLang="en-US" dirty="0" err="1"/>
              <a:t>서근태</a:t>
            </a:r>
            <a:r>
              <a:rPr lang="ko-KR" altLang="en-US" dirty="0"/>
              <a:t> 연구원</a:t>
            </a:r>
          </a:p>
        </p:txBody>
      </p:sp>
    </p:spTree>
    <p:extLst>
      <p:ext uri="{BB962C8B-B14F-4D97-AF65-F5344CB8AC3E}">
        <p14:creationId xmlns:p14="http://schemas.microsoft.com/office/powerpoint/2010/main" val="1308900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38711A-F3FF-FCFA-23BE-1F7CD2D36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Stride/Padding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D9B4700-B51D-3A9A-38F1-8DFAC2AAB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848" y="1449329"/>
            <a:ext cx="8873412" cy="2809914"/>
          </a:xfrm>
          <a:prstGeom prst="rect">
            <a:avLst/>
          </a:prstGeom>
        </p:spPr>
      </p:pic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177769A9-53B6-2723-A707-88D6367BE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521" y="4048087"/>
            <a:ext cx="7278655" cy="28099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5FFBA1-56CC-D00F-0F48-4ADA9F9E6577}"/>
              </a:ext>
            </a:extLst>
          </p:cNvPr>
          <p:cNvSpPr txBox="1"/>
          <p:nvPr/>
        </p:nvSpPr>
        <p:spPr>
          <a:xfrm>
            <a:off x="898848" y="4030824"/>
            <a:ext cx="1032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Padding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9575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tretch>
            <a:fillRect/>
          </a:stretch>
        </p:blipFill>
        <p:spPr>
          <a:xfrm>
            <a:off x="2967038" y="1643063"/>
            <a:ext cx="6253163" cy="45243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3F12F0-CA7F-AFAB-C123-96928B058967}"/>
              </a:ext>
            </a:extLst>
          </p:cNvPr>
          <p:cNvSpPr txBox="1"/>
          <p:nvPr/>
        </p:nvSpPr>
        <p:spPr>
          <a:xfrm>
            <a:off x="2967038" y="5635690"/>
            <a:ext cx="6253163" cy="53174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1300">
                <a:solidFill>
                  <a:srgbClr val="FFFFFF"/>
                </a:solidFill>
              </a:rPr>
              <a:t>ex) 5X5 Image</a:t>
            </a:r>
            <a:r>
              <a:rPr lang="ko-KR" altLang="en-US" sz="1300">
                <a:solidFill>
                  <a:srgbClr val="FFFFFF"/>
                </a:solidFill>
              </a:rPr>
              <a:t> </a:t>
            </a:r>
            <a:r>
              <a:rPr lang="en-US" altLang="ko-KR" sz="1300">
                <a:solidFill>
                  <a:srgbClr val="FFFFFF"/>
                </a:solidFill>
              </a:rPr>
              <a:t>+ 3X3 Filter</a:t>
            </a:r>
            <a:r>
              <a:rPr lang="ko-KR" altLang="en-US" sz="1300">
                <a:solidFill>
                  <a:srgbClr val="FFFFFF"/>
                </a:solidFill>
              </a:rPr>
              <a:t> </a:t>
            </a:r>
            <a:r>
              <a:rPr lang="en-US" altLang="ko-KR" sz="1300">
                <a:solidFill>
                  <a:srgbClr val="FFFFFF"/>
                </a:solidFill>
              </a:rPr>
              <a:t>=&gt;  3X3</a:t>
            </a:r>
            <a:r>
              <a:rPr lang="ko-KR" altLang="en-US" sz="1300">
                <a:solidFill>
                  <a:srgbClr val="FFFFFF"/>
                </a:solidFill>
              </a:rPr>
              <a:t> </a:t>
            </a:r>
            <a:r>
              <a:rPr lang="en-US" altLang="ko-KR" sz="1300">
                <a:solidFill>
                  <a:srgbClr val="FFFFFF"/>
                </a:solidFill>
              </a:rPr>
              <a:t>image</a:t>
            </a:r>
            <a:endParaRPr lang="ko-KR" altLang="en-US" sz="1300">
              <a:solidFill>
                <a:srgbClr val="FFFFFF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ko-KR" dirty="0"/>
              <a:t>Standard Convolution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538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err="1"/>
              <a:t>MobileNet</a:t>
            </a:r>
            <a:r>
              <a:rPr lang="en-US" altLang="ko-KR" dirty="0"/>
              <a:t> v1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ko-KR" dirty="0"/>
              <a:t>Body</a:t>
            </a:r>
          </a:p>
        </p:txBody>
      </p:sp>
    </p:spTree>
    <p:extLst>
      <p:ext uri="{BB962C8B-B14F-4D97-AF65-F5344CB8AC3E}">
        <p14:creationId xmlns:p14="http://schemas.microsoft.com/office/powerpoint/2010/main" val="203130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err="1"/>
              <a:t>MobileNet</a:t>
            </a:r>
            <a:r>
              <a:rPr lang="en-US" altLang="ko-KR" dirty="0"/>
              <a:t> Body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DCA900F-C173-4D31-E9A7-46BBC3F4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743" y="1073022"/>
            <a:ext cx="5099937" cy="558724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96EB8C2-5C01-1CD3-9486-E1AAD118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057" y="1206692"/>
            <a:ext cx="4209808" cy="548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74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tretch>
            <a:fillRect/>
          </a:stretch>
        </p:blipFill>
        <p:spPr>
          <a:xfrm>
            <a:off x="457196" y="1638982"/>
            <a:ext cx="6198582" cy="394952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9201446-D93B-1599-5C46-519B888517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412675" y="1724407"/>
            <a:ext cx="4062413" cy="202406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ko-KR" dirty="0" err="1"/>
              <a:t>MobileNet</a:t>
            </a:r>
            <a:r>
              <a:rPr lang="en-US" altLang="ko-KR" dirty="0"/>
              <a:t> Body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AC1491-A736-B428-4DBF-5EBB6701E329}"/>
              </a:ext>
            </a:extLst>
          </p:cNvPr>
          <p:cNvSpPr txBox="1"/>
          <p:nvPr/>
        </p:nvSpPr>
        <p:spPr>
          <a:xfrm>
            <a:off x="7290865" y="1410330"/>
            <a:ext cx="4062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Standard Convolution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B09CA-A290-E114-10BB-B7B7C4A74288}"/>
              </a:ext>
            </a:extLst>
          </p:cNvPr>
          <p:cNvSpPr txBox="1"/>
          <p:nvPr/>
        </p:nvSpPr>
        <p:spPr>
          <a:xfrm>
            <a:off x="7135534" y="3850549"/>
            <a:ext cx="4062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en-US" altLang="ko-KR" dirty="0" err="1"/>
              <a:t>Depthwise</a:t>
            </a:r>
            <a:r>
              <a:rPr lang="en-US" altLang="ko-KR" dirty="0"/>
              <a:t> Separable Convolution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9CE19A4-9198-78C5-14F5-D057DFC88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5889" y="4373017"/>
            <a:ext cx="4839589" cy="20766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2BC44F-EDC3-24EF-D318-276C466FC3C6}"/>
              </a:ext>
            </a:extLst>
          </p:cNvPr>
          <p:cNvSpPr txBox="1"/>
          <p:nvPr/>
        </p:nvSpPr>
        <p:spPr>
          <a:xfrm>
            <a:off x="1158918" y="1377262"/>
            <a:ext cx="4062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Standard Convolution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3AFE90-BFC7-1317-50A8-894FD9CEF57B}"/>
              </a:ext>
            </a:extLst>
          </p:cNvPr>
          <p:cNvSpPr txBox="1"/>
          <p:nvPr/>
        </p:nvSpPr>
        <p:spPr>
          <a:xfrm>
            <a:off x="3472073" y="1385357"/>
            <a:ext cx="4062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en-US" altLang="ko-KR" dirty="0" err="1"/>
              <a:t>Depthwise</a:t>
            </a:r>
            <a:r>
              <a:rPr lang="en-US" altLang="ko-KR" dirty="0"/>
              <a:t> Separable Convolution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494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3600" dirty="0" err="1"/>
              <a:t>Depthwise</a:t>
            </a:r>
            <a:r>
              <a:rPr lang="en-US" altLang="ko-KR" sz="3600" dirty="0"/>
              <a:t> Separable Convolution </a:t>
            </a:r>
            <a:br>
              <a:rPr lang="en-US" altLang="ko-KR" sz="3600" dirty="0"/>
            </a:br>
            <a:r>
              <a:rPr lang="en-US" altLang="ko-KR" sz="3600" dirty="0"/>
              <a:t>Filter Shape</a:t>
            </a:r>
            <a:endParaRPr lang="ko-KR" altLang="en-US" sz="3600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097181" y="1652955"/>
            <a:ext cx="9854122" cy="444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98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8F28A8-BDF0-1F22-B072-EEBBB2188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Conv / s2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49B31B-B879-8592-06A7-B9B1DCD14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9870"/>
            <a:ext cx="12192000" cy="574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69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65768C-6073-2D3D-76F3-F01007564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Conv / s2 (3D)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9170FE2-FE56-9987-BB78-2933349F3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2" y="1633538"/>
            <a:ext cx="11039475" cy="49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4654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AB74D-5BE4-7743-5E43-1E771C039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Conv </a:t>
            </a:r>
            <a:r>
              <a:rPr lang="en-US" altLang="ko-KR" dirty="0" err="1"/>
              <a:t>dw</a:t>
            </a:r>
            <a:r>
              <a:rPr lang="en-US" altLang="ko-KR" dirty="0"/>
              <a:t> / s1 = </a:t>
            </a:r>
            <a:r>
              <a:rPr lang="en-US" altLang="ko-KR" dirty="0" err="1"/>
              <a:t>Depthwise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4C5F645-4E6A-7EC7-E23E-E84A00B18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3677"/>
            <a:ext cx="12192000" cy="546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8006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089960-21B6-83D4-17E3-824DD34AF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Conv / s1 = Pointwise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B1A62D6-2714-31CC-923C-5ECBAC41B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669" y="1231640"/>
            <a:ext cx="11130662" cy="562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13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8E3685-7EC5-F75B-045A-18C9EAE10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Chapter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489AEC-3B8B-05D7-9817-0D2A083FCFA8}"/>
              </a:ext>
            </a:extLst>
          </p:cNvPr>
          <p:cNvSpPr txBox="1"/>
          <p:nvPr/>
        </p:nvSpPr>
        <p:spPr>
          <a:xfrm>
            <a:off x="858715" y="1603058"/>
            <a:ext cx="5539154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chapter 1</a:t>
            </a:r>
          </a:p>
          <a:p>
            <a:r>
              <a:rPr lang="en-US" altLang="ko-KR" sz="1400" dirty="0"/>
              <a:t> IoT Ecosystems, Deep Learning Techniques, and Frameworks</a:t>
            </a:r>
          </a:p>
          <a:p>
            <a:endParaRPr lang="en-US" altLang="ko-KR" b="1" dirty="0"/>
          </a:p>
          <a:p>
            <a:r>
              <a:rPr lang="en-US" altLang="ko-KR" b="1" dirty="0"/>
              <a:t>chapter 2</a:t>
            </a:r>
          </a:p>
          <a:p>
            <a:r>
              <a:rPr lang="en-US" altLang="ko-KR" sz="1400" dirty="0"/>
              <a:t>Hands-On Deep Learning Application Development for IoT</a:t>
            </a:r>
          </a:p>
          <a:p>
            <a:endParaRPr lang="en-US" altLang="ko-KR" b="1" dirty="0"/>
          </a:p>
          <a:p>
            <a:r>
              <a:rPr lang="en-US" altLang="ko-KR" b="1" dirty="0"/>
              <a:t>chapter 3</a:t>
            </a:r>
          </a:p>
          <a:p>
            <a:r>
              <a:rPr lang="en-US" altLang="ko-KR" sz="1400" dirty="0"/>
              <a:t>3-1. Road's Fault Detection / </a:t>
            </a:r>
            <a:r>
              <a:rPr lang="en-US" altLang="ko-KR" sz="1400" b="1" dirty="0" err="1"/>
              <a:t>MobileNet</a:t>
            </a:r>
            <a:r>
              <a:rPr lang="en-US" altLang="ko-KR" sz="1400" b="1" dirty="0"/>
              <a:t> v1 </a:t>
            </a:r>
          </a:p>
          <a:p>
            <a:r>
              <a:rPr lang="en-US" altLang="ko-KR" sz="1400" dirty="0"/>
              <a:t>3-2.  Image-based smart solid waste separation / </a:t>
            </a:r>
            <a:r>
              <a:rPr lang="en-US" altLang="ko-KR" sz="1400" b="1" dirty="0" err="1"/>
              <a:t>MobileNet</a:t>
            </a:r>
            <a:r>
              <a:rPr lang="en-US" altLang="ko-KR" sz="1400" b="1" dirty="0"/>
              <a:t> v1 </a:t>
            </a:r>
          </a:p>
          <a:p>
            <a:r>
              <a:rPr lang="en-US" altLang="ko-KR" sz="1400" dirty="0"/>
              <a:t>501 glass / 594 paper / 403 cardboard/ 482 plastic / 410 metal / 137 trash</a:t>
            </a:r>
          </a:p>
          <a:p>
            <a:endParaRPr lang="en-US" altLang="ko-KR" sz="1400" dirty="0"/>
          </a:p>
          <a:p>
            <a:r>
              <a:rPr lang="en-US" altLang="ko-KR" b="1" dirty="0"/>
              <a:t>chapter 4</a:t>
            </a:r>
          </a:p>
          <a:p>
            <a:r>
              <a:rPr lang="en-US" altLang="ko-KR" sz="1400" dirty="0"/>
              <a:t>4-1. Voice Controlled Smart Light / </a:t>
            </a:r>
            <a:r>
              <a:rPr lang="en-US" altLang="ko-KR" sz="1400" b="1" dirty="0" err="1"/>
              <a:t>MobileNet</a:t>
            </a:r>
            <a:r>
              <a:rPr lang="en-US" altLang="ko-KR" sz="1400" b="1" dirty="0"/>
              <a:t> v1 </a:t>
            </a:r>
          </a:p>
          <a:p>
            <a:r>
              <a:rPr lang="en-US" altLang="ko-KR" sz="1400" dirty="0"/>
              <a:t>five commands, </a:t>
            </a:r>
            <a:r>
              <a:rPr lang="en-US" altLang="ko-KR" sz="1400" dirty="0" err="1"/>
              <a:t>namele</a:t>
            </a:r>
            <a:r>
              <a:rPr lang="en-US" altLang="ko-KR" sz="1400" dirty="0"/>
              <a:t> 'no', 'on,, 'off', 'stop', and 'yes'.</a:t>
            </a:r>
          </a:p>
          <a:p>
            <a:r>
              <a:rPr lang="en-US" altLang="ko-KR" sz="1400" dirty="0"/>
              <a:t>4-2. voice-controlled home access /</a:t>
            </a:r>
            <a:r>
              <a:rPr lang="en-US" altLang="ko-KR" sz="1400" b="1" dirty="0" err="1"/>
              <a:t>MobileNet</a:t>
            </a:r>
            <a:r>
              <a:rPr lang="en-US" altLang="ko-KR" sz="1400" b="1" dirty="0"/>
              <a:t> v1 </a:t>
            </a:r>
          </a:p>
          <a:p>
            <a:endParaRPr lang="en-US" altLang="ko-KR" sz="1400" dirty="0"/>
          </a:p>
          <a:p>
            <a:r>
              <a:rPr lang="en-US" altLang="ko-KR" b="1" dirty="0"/>
              <a:t>chapter 5</a:t>
            </a:r>
          </a:p>
          <a:p>
            <a:r>
              <a:rPr lang="en-US" altLang="ko-KR" sz="1400" dirty="0"/>
              <a:t>5. </a:t>
            </a:r>
            <a:r>
              <a:rPr lang="en-US" altLang="ko-KR" sz="1400" dirty="0" err="1"/>
              <a:t>Indoor_Localization_IoT</a:t>
            </a:r>
            <a:r>
              <a:rPr lang="en-US" altLang="ko-KR" sz="1400" dirty="0"/>
              <a:t>/ </a:t>
            </a:r>
            <a:r>
              <a:rPr lang="en-US" altLang="ko-KR" sz="1400" b="1" dirty="0"/>
              <a:t>LSTM</a:t>
            </a:r>
          </a:p>
          <a:p>
            <a:endParaRPr lang="en-US" altLang="ko-KR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462495-0303-277B-DF7F-644C8D3586DC}"/>
              </a:ext>
            </a:extLst>
          </p:cNvPr>
          <p:cNvSpPr txBox="1"/>
          <p:nvPr/>
        </p:nvSpPr>
        <p:spPr>
          <a:xfrm>
            <a:off x="6523892" y="1421187"/>
            <a:ext cx="5668108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chapter 6</a:t>
            </a:r>
          </a:p>
          <a:p>
            <a:r>
              <a:rPr lang="en-US" altLang="ko-KR" sz="1400" dirty="0"/>
              <a:t>6-1. Human Activity Recognition (HAR) / </a:t>
            </a:r>
            <a:r>
              <a:rPr lang="en-US" altLang="ko-KR" sz="1400" b="1" dirty="0"/>
              <a:t>LSTM</a:t>
            </a:r>
          </a:p>
          <a:p>
            <a:r>
              <a:rPr lang="en-US" altLang="ko-KR" sz="1400" dirty="0"/>
              <a:t>Class Distribution : Walking: 424,400 (38.6%), Jogging: 342,177 (31.2%), Upstairs: 122,869 (11.2%)</a:t>
            </a:r>
          </a:p>
          <a:p>
            <a:r>
              <a:rPr lang="en-US" altLang="ko-KR" sz="1400" dirty="0"/>
              <a:t>Downstairs: 100,427 (9.1%), Sitting: 59,939 (5.5%), Standing: 48,395 (4.4%)</a:t>
            </a:r>
          </a:p>
          <a:p>
            <a:r>
              <a:rPr lang="en-US" altLang="ko-KR" sz="1400" dirty="0"/>
              <a:t>6-2. Smart Class Room (FER-based) / </a:t>
            </a:r>
            <a:r>
              <a:rPr lang="en-US" altLang="ko-KR" sz="1400" b="1" dirty="0"/>
              <a:t>CNN</a:t>
            </a:r>
          </a:p>
          <a:p>
            <a:r>
              <a:rPr lang="ko-KR" altLang="en-US" sz="1400" dirty="0"/>
              <a:t>얼굴 표정에 나타난 감정</a:t>
            </a:r>
            <a:endParaRPr lang="en-US" altLang="ko-KR" sz="1400" dirty="0"/>
          </a:p>
          <a:p>
            <a:r>
              <a:rPr lang="en-US" altLang="ko-KR" sz="1400" dirty="0"/>
              <a:t>(0=</a:t>
            </a:r>
            <a:r>
              <a:rPr lang="ko-KR" altLang="en-US" sz="1400" dirty="0"/>
              <a:t>화남</a:t>
            </a:r>
            <a:r>
              <a:rPr lang="en-US" altLang="ko-KR" sz="1400" dirty="0"/>
              <a:t>, 1=</a:t>
            </a:r>
            <a:r>
              <a:rPr lang="ko-KR" altLang="en-US" sz="1400" dirty="0"/>
              <a:t>혐오</a:t>
            </a:r>
            <a:r>
              <a:rPr lang="en-US" altLang="ko-KR" sz="1400" dirty="0"/>
              <a:t>, 2=</a:t>
            </a:r>
            <a:r>
              <a:rPr lang="ko-KR" altLang="en-US" sz="1400" dirty="0"/>
              <a:t>두려움</a:t>
            </a:r>
            <a:r>
              <a:rPr lang="en-US" altLang="ko-KR" sz="1400" dirty="0"/>
              <a:t>, 3=</a:t>
            </a:r>
            <a:r>
              <a:rPr lang="ko-KR" altLang="en-US" sz="1400" dirty="0"/>
              <a:t>행복</a:t>
            </a:r>
            <a:r>
              <a:rPr lang="en-US" altLang="ko-KR" sz="1400" dirty="0"/>
              <a:t>, 4=</a:t>
            </a:r>
            <a:r>
              <a:rPr lang="ko-KR" altLang="en-US" sz="1400" dirty="0"/>
              <a:t>슬픔</a:t>
            </a:r>
            <a:r>
              <a:rPr lang="en-US" altLang="ko-KR" sz="1400" dirty="0"/>
              <a:t>, 5=</a:t>
            </a:r>
            <a:r>
              <a:rPr lang="ko-KR" altLang="en-US" sz="1400" dirty="0"/>
              <a:t>놀람</a:t>
            </a:r>
            <a:r>
              <a:rPr lang="en-US" altLang="ko-KR" sz="1400" dirty="0"/>
              <a:t>, 6=</a:t>
            </a:r>
            <a:r>
              <a:rPr lang="ko-KR" altLang="en-US" sz="1400" dirty="0"/>
              <a:t>보통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r>
              <a:rPr lang="en-US" altLang="ko-KR" b="1" dirty="0"/>
              <a:t>chapter 7</a:t>
            </a:r>
          </a:p>
          <a:p>
            <a:r>
              <a:rPr lang="en-US" altLang="ko-KR" sz="1400" dirty="0"/>
              <a:t>7-1. Intelligent Host Intrusion Detection in IoT / </a:t>
            </a:r>
            <a:r>
              <a:rPr lang="en-US" altLang="ko-KR" sz="1400" b="1" dirty="0"/>
              <a:t>LSTM</a:t>
            </a:r>
          </a:p>
          <a:p>
            <a:r>
              <a:rPr lang="en-US" altLang="ko-KR" sz="1400" dirty="0"/>
              <a:t>7-2. Network Intrusion Detection / </a:t>
            </a:r>
            <a:r>
              <a:rPr lang="en-US" altLang="ko-KR" sz="1400" b="1" dirty="0" err="1"/>
              <a:t>AutoEncoder</a:t>
            </a:r>
            <a:r>
              <a:rPr lang="en-US" altLang="ko-KR" sz="1400" b="1" dirty="0"/>
              <a:t>, Simple DNN</a:t>
            </a:r>
          </a:p>
          <a:p>
            <a:endParaRPr lang="en-US" altLang="ko-KR" sz="1400" dirty="0"/>
          </a:p>
          <a:p>
            <a:r>
              <a:rPr lang="en-US" altLang="ko-KR" b="1" dirty="0"/>
              <a:t>chapter 8</a:t>
            </a:r>
          </a:p>
          <a:p>
            <a:r>
              <a:rPr lang="en-US" altLang="ko-KR" sz="1400" dirty="0"/>
              <a:t>8. </a:t>
            </a:r>
            <a:r>
              <a:rPr lang="en-US" altLang="ko-KR" sz="1400" dirty="0" err="1"/>
              <a:t>Predictive_Maintance_IoT</a:t>
            </a:r>
            <a:r>
              <a:rPr lang="en-US" altLang="ko-KR" sz="1400" dirty="0"/>
              <a:t>/ </a:t>
            </a:r>
            <a:r>
              <a:rPr lang="en-US" altLang="ko-KR" sz="1400" b="1" dirty="0" err="1"/>
              <a:t>RandomForest</a:t>
            </a:r>
            <a:r>
              <a:rPr lang="en-US" altLang="ko-KR" sz="1400" b="1" dirty="0"/>
              <a:t>, LSTM</a:t>
            </a:r>
          </a:p>
          <a:p>
            <a:endParaRPr lang="en-US" altLang="ko-KR" sz="1400" dirty="0"/>
          </a:p>
          <a:p>
            <a:r>
              <a:rPr lang="en-US" altLang="ko-KR" b="1" dirty="0"/>
              <a:t>chapter 9</a:t>
            </a:r>
          </a:p>
          <a:p>
            <a:r>
              <a:rPr lang="en-US" altLang="ko-KR" sz="1400" dirty="0"/>
              <a:t>9-1. Remote Chronic Disease Management / </a:t>
            </a:r>
            <a:r>
              <a:rPr lang="en-US" altLang="ko-KR" sz="1400" b="1" dirty="0"/>
              <a:t>CNN, LSTM</a:t>
            </a:r>
          </a:p>
          <a:p>
            <a:r>
              <a:rPr lang="en-US" altLang="ko-KR" sz="1400" dirty="0"/>
              <a:t>9-2.  IoT for Acne detection and Care / </a:t>
            </a:r>
            <a:r>
              <a:rPr lang="en-US" altLang="ko-KR" sz="1400" b="1" dirty="0" err="1"/>
              <a:t>MobileNet</a:t>
            </a:r>
            <a:r>
              <a:rPr lang="en-US" altLang="ko-KR" sz="1400" b="1" dirty="0"/>
              <a:t> V1</a:t>
            </a:r>
          </a:p>
          <a:p>
            <a:endParaRPr lang="ko-KR" altLang="en-US" sz="1400" dirty="0"/>
          </a:p>
          <a:p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64905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ko-KR" dirty="0" err="1"/>
              <a:t>MobileNet</a:t>
            </a:r>
            <a:r>
              <a:rPr lang="en-US" altLang="ko-KR" dirty="0"/>
              <a:t> Body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A645C8A-FFBB-CC3C-6E74-E314C0367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2255" y="1196730"/>
            <a:ext cx="4249614" cy="46677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F57AD0-B1FF-2AA9-3D0A-6B544851893A}"/>
              </a:ext>
            </a:extLst>
          </p:cNvPr>
          <p:cNvSpPr txBox="1"/>
          <p:nvPr/>
        </p:nvSpPr>
        <p:spPr>
          <a:xfrm>
            <a:off x="8348700" y="1470364"/>
            <a:ext cx="2146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Apple</a:t>
            </a:r>
            <a:r>
              <a:rPr lang="ko-KR" altLang="en-US" dirty="0"/>
              <a:t> </a:t>
            </a:r>
            <a:r>
              <a:rPr lang="en-US" altLang="ko-KR" dirty="0"/>
              <a:t>R,G,B(stack)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65C6F1-2117-BB65-2958-73985E40026F}"/>
              </a:ext>
            </a:extLst>
          </p:cNvPr>
          <p:cNvSpPr txBox="1"/>
          <p:nvPr/>
        </p:nvSpPr>
        <p:spPr>
          <a:xfrm>
            <a:off x="8348700" y="2122333"/>
            <a:ext cx="2727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Apple R,G,B(</a:t>
            </a:r>
            <a:r>
              <a:rPr lang="en-US" altLang="ko-KR" dirty="0" err="1"/>
              <a:t>seperate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1FD26C-B6CF-DBE5-D795-107D02E2925C}"/>
              </a:ext>
            </a:extLst>
          </p:cNvPr>
          <p:cNvSpPr txBox="1"/>
          <p:nvPr/>
        </p:nvSpPr>
        <p:spPr>
          <a:xfrm>
            <a:off x="8348700" y="2676358"/>
            <a:ext cx="1125415" cy="3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Filter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658172-64CB-D367-A726-534F37E0AE3F}"/>
              </a:ext>
            </a:extLst>
          </p:cNvPr>
          <p:cNvSpPr txBox="1"/>
          <p:nvPr/>
        </p:nvSpPr>
        <p:spPr>
          <a:xfrm>
            <a:off x="8348700" y="3143606"/>
            <a:ext cx="3202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이미지 특징 강조</a:t>
            </a:r>
            <a:r>
              <a:rPr lang="en-US" altLang="ko-KR" sz="1200" dirty="0"/>
              <a:t>(same size)</a:t>
            </a:r>
          </a:p>
          <a:p>
            <a:r>
              <a:rPr lang="ko-KR" altLang="en-US" sz="1200" dirty="0"/>
              <a:t>이미지 </a:t>
            </a:r>
            <a:r>
              <a:rPr lang="ko-KR" altLang="en-US" sz="1200"/>
              <a:t>크기</a:t>
            </a:r>
            <a:r>
              <a:rPr lang="en-US" altLang="ko-KR" sz="1200"/>
              <a:t>/</a:t>
            </a:r>
            <a:r>
              <a:rPr lang="ko-KR" altLang="en-US" sz="1200"/>
              <a:t>차원 </a:t>
            </a:r>
            <a:r>
              <a:rPr lang="ko-KR" altLang="en-US" sz="1200" dirty="0"/>
              <a:t>축소</a:t>
            </a:r>
            <a:r>
              <a:rPr lang="en-US" altLang="ko-KR" sz="1200" dirty="0"/>
              <a:t>(different size)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5891C5-D075-E166-FC34-154AF00F1A32}"/>
              </a:ext>
            </a:extLst>
          </p:cNvPr>
          <p:cNvSpPr txBox="1"/>
          <p:nvPr/>
        </p:nvSpPr>
        <p:spPr>
          <a:xfrm>
            <a:off x="8348700" y="3921851"/>
            <a:ext cx="32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Weighted Apple</a:t>
            </a:r>
            <a:r>
              <a:rPr lang="ko-KR" altLang="en-US" dirty="0"/>
              <a:t> </a:t>
            </a:r>
            <a:r>
              <a:rPr lang="en-US" altLang="ko-KR" dirty="0"/>
              <a:t>R,G,B(stack)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EA3560-92C4-BF41-817B-46CD40EA36AB}"/>
              </a:ext>
            </a:extLst>
          </p:cNvPr>
          <p:cNvSpPr txBox="1"/>
          <p:nvPr/>
        </p:nvSpPr>
        <p:spPr>
          <a:xfrm>
            <a:off x="8348700" y="4586937"/>
            <a:ext cx="1872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Pointwise Filter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7681D3-6C11-DE9B-1EC4-A8AD289FA7A6}"/>
              </a:ext>
            </a:extLst>
          </p:cNvPr>
          <p:cNvSpPr txBox="1"/>
          <p:nvPr/>
        </p:nvSpPr>
        <p:spPr>
          <a:xfrm>
            <a:off x="8348700" y="5233268"/>
            <a:ext cx="2656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New Apple image(stack) </a:t>
            </a:r>
            <a:endParaRPr lang="ko-KR" altLang="en-US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B0264880-0F09-B6D0-8BB3-28CE789C9952}"/>
              </a:ext>
            </a:extLst>
          </p:cNvPr>
          <p:cNvGrpSpPr/>
          <p:nvPr/>
        </p:nvGrpSpPr>
        <p:grpSpPr>
          <a:xfrm>
            <a:off x="5125548" y="5864524"/>
            <a:ext cx="457932" cy="260106"/>
            <a:chOff x="5125548" y="5864524"/>
            <a:chExt cx="457932" cy="260106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87F12B06-0437-0198-C40A-F1C58003C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5548" y="5864524"/>
              <a:ext cx="200025" cy="257175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E1042C4F-D877-1B3C-A34B-36E449814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2367" y="5866778"/>
              <a:ext cx="200025" cy="257175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826D6072-1950-C743-52CC-B1F1A4474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3455" y="5867455"/>
              <a:ext cx="200025" cy="257175"/>
            </a:xfrm>
            <a:prstGeom prst="rect">
              <a:avLst/>
            </a:prstGeom>
          </p:spPr>
        </p:pic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23025BE-DA60-5CC0-D911-BB464363449F}"/>
              </a:ext>
            </a:extLst>
          </p:cNvPr>
          <p:cNvGrpSpPr/>
          <p:nvPr/>
        </p:nvGrpSpPr>
        <p:grpSpPr>
          <a:xfrm>
            <a:off x="5535855" y="5861593"/>
            <a:ext cx="457932" cy="260106"/>
            <a:chOff x="5125548" y="5864524"/>
            <a:chExt cx="457932" cy="260106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D3245FA1-0B50-47CE-0016-4CCA6AED6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5548" y="5864524"/>
              <a:ext cx="200025" cy="257175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EAE7C4BA-3B76-315D-3888-7781ED1C2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2367" y="5866778"/>
              <a:ext cx="200025" cy="257175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89D50C17-00A9-1BBB-A6CE-D571C857A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3455" y="5867455"/>
              <a:ext cx="200025" cy="257175"/>
            </a:xfrm>
            <a:prstGeom prst="rect">
              <a:avLst/>
            </a:prstGeom>
          </p:spPr>
        </p:pic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94CB6A5-9AFB-3027-B483-EAF50AA9EA7A}"/>
              </a:ext>
            </a:extLst>
          </p:cNvPr>
          <p:cNvGrpSpPr/>
          <p:nvPr/>
        </p:nvGrpSpPr>
        <p:grpSpPr>
          <a:xfrm>
            <a:off x="5956411" y="5858662"/>
            <a:ext cx="457932" cy="260106"/>
            <a:chOff x="5125548" y="5864524"/>
            <a:chExt cx="457932" cy="260106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4AB28687-BAF6-8AFF-7936-F8C2D27727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5548" y="5864524"/>
              <a:ext cx="200025" cy="257175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08BE96D1-BAB7-CB31-D5ED-4DC282CC44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2367" y="5866778"/>
              <a:ext cx="200025" cy="257175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AF2FD2DC-48B9-23C5-1F02-88504AD9F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3455" y="5867455"/>
              <a:ext cx="200025" cy="257175"/>
            </a:xfrm>
            <a:prstGeom prst="rect">
              <a:avLst/>
            </a:prstGeom>
          </p:spPr>
        </p:pic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A35012B8-09A2-E4B7-0161-8BC52673B9C8}"/>
              </a:ext>
            </a:extLst>
          </p:cNvPr>
          <p:cNvGrpSpPr/>
          <p:nvPr/>
        </p:nvGrpSpPr>
        <p:grpSpPr>
          <a:xfrm>
            <a:off x="6368337" y="5858662"/>
            <a:ext cx="457932" cy="260106"/>
            <a:chOff x="5125548" y="5864524"/>
            <a:chExt cx="457932" cy="260106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DD41EE32-61E8-96D8-913D-4412D9478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5548" y="5864524"/>
              <a:ext cx="200025" cy="257175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B552CD5A-54C3-FA37-D702-DA8E4B1BB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2367" y="5866778"/>
              <a:ext cx="200025" cy="257175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96D28466-7376-FFE4-8582-12D9AED64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3455" y="5867455"/>
              <a:ext cx="200025" cy="257175"/>
            </a:xfrm>
            <a:prstGeom prst="rect">
              <a:avLst/>
            </a:prstGeom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7F19763F-9D6D-5C14-FF19-4B44C27BDEEB}"/>
              </a:ext>
            </a:extLst>
          </p:cNvPr>
          <p:cNvGrpSpPr/>
          <p:nvPr/>
        </p:nvGrpSpPr>
        <p:grpSpPr>
          <a:xfrm>
            <a:off x="6755198" y="5855731"/>
            <a:ext cx="457932" cy="260106"/>
            <a:chOff x="5125548" y="5864524"/>
            <a:chExt cx="457932" cy="260106"/>
          </a:xfrm>
        </p:grpSpPr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A4A432EF-B209-6038-A360-24BC84640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25548" y="5864524"/>
              <a:ext cx="200025" cy="257175"/>
            </a:xfrm>
            <a:prstGeom prst="rect">
              <a:avLst/>
            </a:prstGeom>
          </p:spPr>
        </p:pic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12530BC-C9B3-AD71-C28F-B329DB71E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2367" y="5866778"/>
              <a:ext cx="200025" cy="257175"/>
            </a:xfrm>
            <a:prstGeom prst="rect">
              <a:avLst/>
            </a:prstGeom>
          </p:spPr>
        </p:pic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1FDA2509-CD5B-21EE-EA3E-C0A7345A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3455" y="5867455"/>
              <a:ext cx="200025" cy="257175"/>
            </a:xfrm>
            <a:prstGeom prst="rect">
              <a:avLst/>
            </a:prstGeom>
          </p:spPr>
        </p:pic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D46F36E6-4642-2BE8-3578-59C780C7C38E}"/>
              </a:ext>
            </a:extLst>
          </p:cNvPr>
          <p:cNvSpPr txBox="1"/>
          <p:nvPr/>
        </p:nvSpPr>
        <p:spPr>
          <a:xfrm>
            <a:off x="8348699" y="5752367"/>
            <a:ext cx="2989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New Apple image(</a:t>
            </a:r>
            <a:r>
              <a:rPr lang="en-US" altLang="ko-KR" dirty="0" err="1"/>
              <a:t>seperate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DE12016F-2EBA-2724-1113-BB0A0A3D9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00" y="6123841"/>
            <a:ext cx="152400" cy="34290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13B0F976-80B7-FACA-3221-16FB9A31A626}"/>
              </a:ext>
            </a:extLst>
          </p:cNvPr>
          <p:cNvSpPr txBox="1"/>
          <p:nvPr/>
        </p:nvSpPr>
        <p:spPr>
          <a:xfrm>
            <a:off x="5383455" y="6420578"/>
            <a:ext cx="1508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Classification</a:t>
            </a:r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CD3421F-2962-2F9F-74FD-E7F2D6448507}"/>
              </a:ext>
            </a:extLst>
          </p:cNvPr>
          <p:cNvSpPr txBox="1"/>
          <p:nvPr/>
        </p:nvSpPr>
        <p:spPr>
          <a:xfrm>
            <a:off x="8360435" y="6434407"/>
            <a:ext cx="2298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Red</a:t>
            </a:r>
            <a:endParaRPr lang="ko-KR" altLang="en-US" dirty="0"/>
          </a:p>
        </p:txBody>
      </p:sp>
      <p:pic>
        <p:nvPicPr>
          <p:cNvPr id="49" name="내용 개체 틀 2">
            <a:extLst>
              <a:ext uri="{FF2B5EF4-FFF2-40B4-BE49-F238E27FC236}">
                <a16:creationId xmlns:a16="http://schemas.microsoft.com/office/drawing/2014/main" id="{F12B4DE4-27D4-4CDB-540F-F0C4E3CD65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tretch>
            <a:fillRect/>
          </a:stretch>
        </p:blipFill>
        <p:spPr>
          <a:xfrm>
            <a:off x="134528" y="2530330"/>
            <a:ext cx="3397050" cy="289881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D9D87BC-4473-9AB4-8D91-3E09FA57FBBC}"/>
              </a:ext>
            </a:extLst>
          </p:cNvPr>
          <p:cNvSpPr txBox="1"/>
          <p:nvPr/>
        </p:nvSpPr>
        <p:spPr>
          <a:xfrm>
            <a:off x="870423" y="1660668"/>
            <a:ext cx="21460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 want to know the color of the apple.</a:t>
            </a:r>
            <a:endParaRPr lang="ko-KR" altLang="en-US" dirty="0"/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5F1C7330-B72F-018A-3420-B78FF5325776}"/>
              </a:ext>
            </a:extLst>
          </p:cNvPr>
          <p:cNvCxnSpPr>
            <a:cxnSpLocks/>
          </p:cNvCxnSpPr>
          <p:nvPr/>
        </p:nvCxnSpPr>
        <p:spPr>
          <a:xfrm>
            <a:off x="7886701" y="1655030"/>
            <a:ext cx="4268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3A2D1BA0-F21E-9085-C171-5BEB58AF0284}"/>
              </a:ext>
            </a:extLst>
          </p:cNvPr>
          <p:cNvCxnSpPr>
            <a:cxnSpLocks/>
          </p:cNvCxnSpPr>
          <p:nvPr/>
        </p:nvCxnSpPr>
        <p:spPr>
          <a:xfrm>
            <a:off x="7898429" y="2326177"/>
            <a:ext cx="4268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50079972-2623-75FF-689C-5E404DA98CF9}"/>
              </a:ext>
            </a:extLst>
          </p:cNvPr>
          <p:cNvCxnSpPr>
            <a:cxnSpLocks/>
          </p:cNvCxnSpPr>
          <p:nvPr/>
        </p:nvCxnSpPr>
        <p:spPr>
          <a:xfrm>
            <a:off x="7892571" y="2865445"/>
            <a:ext cx="4268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B43F7279-14D5-A4F6-B204-520CEEBC8FA4}"/>
              </a:ext>
            </a:extLst>
          </p:cNvPr>
          <p:cNvCxnSpPr>
            <a:cxnSpLocks/>
          </p:cNvCxnSpPr>
          <p:nvPr/>
        </p:nvCxnSpPr>
        <p:spPr>
          <a:xfrm>
            <a:off x="7895503" y="3378328"/>
            <a:ext cx="4268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8152F9C2-FE1B-D9B4-E55C-A235B7974E01}"/>
              </a:ext>
            </a:extLst>
          </p:cNvPr>
          <p:cNvCxnSpPr>
            <a:cxnSpLocks/>
          </p:cNvCxnSpPr>
          <p:nvPr/>
        </p:nvCxnSpPr>
        <p:spPr>
          <a:xfrm>
            <a:off x="7898433" y="4075850"/>
            <a:ext cx="4268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EAE6D6D6-CDDC-BC8A-472A-0BF3CE83829B}"/>
              </a:ext>
            </a:extLst>
          </p:cNvPr>
          <p:cNvCxnSpPr>
            <a:cxnSpLocks/>
          </p:cNvCxnSpPr>
          <p:nvPr/>
        </p:nvCxnSpPr>
        <p:spPr>
          <a:xfrm>
            <a:off x="7910157" y="4764578"/>
            <a:ext cx="4268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4BC892C7-1CCB-4B6F-F15D-EEB7D07E0299}"/>
              </a:ext>
            </a:extLst>
          </p:cNvPr>
          <p:cNvCxnSpPr>
            <a:cxnSpLocks/>
          </p:cNvCxnSpPr>
          <p:nvPr/>
        </p:nvCxnSpPr>
        <p:spPr>
          <a:xfrm>
            <a:off x="7913087" y="5426932"/>
            <a:ext cx="4268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DEE451FE-931D-DBAF-C18F-D3F023B39C1D}"/>
              </a:ext>
            </a:extLst>
          </p:cNvPr>
          <p:cNvCxnSpPr>
            <a:cxnSpLocks/>
          </p:cNvCxnSpPr>
          <p:nvPr/>
        </p:nvCxnSpPr>
        <p:spPr>
          <a:xfrm>
            <a:off x="7933604" y="5939817"/>
            <a:ext cx="4268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11DF008C-EF30-612F-CD04-BD6E3171BDB4}"/>
              </a:ext>
            </a:extLst>
          </p:cNvPr>
          <p:cNvCxnSpPr>
            <a:cxnSpLocks/>
          </p:cNvCxnSpPr>
          <p:nvPr/>
        </p:nvCxnSpPr>
        <p:spPr>
          <a:xfrm>
            <a:off x="7933604" y="6634408"/>
            <a:ext cx="4268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9B401823-809A-1288-72B5-CA4AE4536FED}"/>
              </a:ext>
            </a:extLst>
          </p:cNvPr>
          <p:cNvSpPr txBox="1"/>
          <p:nvPr/>
        </p:nvSpPr>
        <p:spPr>
          <a:xfrm>
            <a:off x="6235589" y="6158964"/>
            <a:ext cx="36733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Pooling/Fully-Connected/</a:t>
            </a:r>
            <a:r>
              <a:rPr lang="en-US" altLang="ko-KR" sz="1400" b="0" i="0" dirty="0">
                <a:solidFill>
                  <a:srgbClr val="202124"/>
                </a:solidFill>
                <a:effectLst/>
                <a:latin typeface="Apple SD Gothic Neo"/>
              </a:rPr>
              <a:t>Activation Function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7213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71A05D0-8F11-6EF3-ACBD-2F7F07597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922" y="1017036"/>
            <a:ext cx="8793331" cy="340100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ko-KR" altLang="en-US" kern="1200">
                <a:latin typeface="+mj-lt"/>
                <a:ea typeface="+mj-ea"/>
                <a:cs typeface="+mj-cs"/>
              </a:rPr>
              <a:t>MobileNet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F85085-1932-0095-E127-D77332A0B340}"/>
              </a:ext>
            </a:extLst>
          </p:cNvPr>
          <p:cNvSpPr txBox="1"/>
          <p:nvPr/>
        </p:nvSpPr>
        <p:spPr>
          <a:xfrm>
            <a:off x="1287626" y="4418044"/>
            <a:ext cx="10602684" cy="2439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en-US" altLang="ko-KR" sz="1400" b="1" dirty="0"/>
              <a:t>C</a:t>
            </a:r>
            <a:r>
              <a:rPr lang="ko-KR" altLang="en-US" sz="1400" b="1" dirty="0" err="1"/>
              <a:t>onv</a:t>
            </a:r>
            <a:r>
              <a:rPr lang="ko-KR" altLang="en-US" sz="1400" b="1" dirty="0"/>
              <a:t> </a:t>
            </a:r>
            <a:r>
              <a:rPr lang="ko-KR" altLang="en-US" sz="1400" b="1" dirty="0" err="1"/>
              <a:t>vs</a:t>
            </a:r>
            <a:r>
              <a:rPr lang="ko-KR" altLang="en-US" sz="1400" b="1" dirty="0"/>
              <a:t> </a:t>
            </a:r>
            <a:r>
              <a:rPr lang="en-US" altLang="ko-KR" sz="1400" b="1" dirty="0"/>
              <a:t>M</a:t>
            </a:r>
            <a:r>
              <a:rPr lang="ko-KR" altLang="en-US" sz="1400" b="1" dirty="0" err="1"/>
              <a:t>obilenet</a:t>
            </a:r>
            <a:r>
              <a:rPr lang="ko-KR" altLang="en-US" sz="1400" b="1" dirty="0"/>
              <a:t> </a:t>
            </a:r>
            <a:r>
              <a:rPr lang="ko-KR" altLang="en-US" sz="1400" b="1" dirty="0" err="1"/>
              <a:t>연산량</a:t>
            </a:r>
            <a:r>
              <a:rPr lang="en-US" altLang="ko-KR" sz="1400" b="1" dirty="0">
                <a:latin typeface="+mj-ea"/>
                <a:ea typeface="+mj-ea"/>
              </a:rPr>
              <a:t>(</a:t>
            </a:r>
            <a:r>
              <a:rPr lang="ko-KR" altLang="en-US" sz="1400" b="1" i="0" dirty="0" err="1">
                <a:solidFill>
                  <a:srgbClr val="212529"/>
                </a:solidFill>
                <a:effectLst/>
                <a:latin typeface="+mj-ea"/>
                <a:ea typeface="+mj-ea"/>
              </a:rPr>
              <a:t>계산량</a:t>
            </a:r>
            <a:r>
              <a:rPr lang="en-US" altLang="ko-KR" sz="1400" b="1" dirty="0">
                <a:latin typeface="+mj-ea"/>
                <a:ea typeface="+mj-ea"/>
              </a:rPr>
              <a:t>)</a:t>
            </a:r>
            <a:r>
              <a:rPr lang="ko-KR" altLang="en-US" sz="1400" b="1" dirty="0">
                <a:latin typeface="+mj-ea"/>
                <a:ea typeface="+mj-ea"/>
              </a:rPr>
              <a:t> </a:t>
            </a:r>
            <a:r>
              <a:rPr lang="ko-KR" altLang="en-US" sz="1400" b="1" dirty="0"/>
              <a:t>비교</a:t>
            </a:r>
            <a:r>
              <a:rPr lang="en-US" altLang="ko-KR" sz="1400" b="1" dirty="0"/>
              <a:t>(8~9</a:t>
            </a:r>
            <a:r>
              <a:rPr lang="ko-KR" altLang="en-US" sz="1400" b="1"/>
              <a:t>배 차이</a:t>
            </a:r>
            <a:r>
              <a:rPr lang="en-US" altLang="ko-KR" sz="1400" b="1"/>
              <a:t>)</a:t>
            </a:r>
            <a:endParaRPr lang="ko-KR" altLang="en-US" sz="1400" b="1" dirty="0"/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en-US" altLang="ko-KR" sz="1600" dirty="0"/>
              <a:t>1. C</a:t>
            </a:r>
            <a:r>
              <a:rPr lang="ko-KR" altLang="en-US" sz="1600" dirty="0" err="1"/>
              <a:t>onv</a:t>
            </a:r>
            <a:endParaRPr lang="ko-KR" altLang="en-US" sz="1600" dirty="0"/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ko-KR" altLang="en-US" sz="1400" dirty="0"/>
              <a:t>필터 가로*필터 세로*채널 수*필터 개수 * 입력 이미지 가로 *입력 이미지 세로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en-US" altLang="ko-KR" sz="1400" dirty="0"/>
              <a:t>-&gt; </a:t>
            </a:r>
            <a:r>
              <a:rPr lang="ko-KR" altLang="en-US" sz="1400" dirty="0"/>
              <a:t>3*3*3*32*224*224 = </a:t>
            </a:r>
            <a:r>
              <a:rPr lang="ko-KR" altLang="en-US" sz="1400" b="1" dirty="0"/>
              <a:t>43,352,064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endParaRPr lang="ko-KR" altLang="en-US" sz="1400" dirty="0"/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en-US" altLang="ko-KR" sz="1600" dirty="0"/>
              <a:t>2. M</a:t>
            </a:r>
            <a:r>
              <a:rPr lang="ko-KR" altLang="en-US" sz="1600" dirty="0" err="1"/>
              <a:t>obilenet</a:t>
            </a:r>
            <a:r>
              <a:rPr lang="ko-KR" altLang="en-US" sz="1600" dirty="0"/>
              <a:t> </a:t>
            </a:r>
            <a:r>
              <a:rPr lang="en-US" altLang="ko-KR" sz="1600" dirty="0"/>
              <a:t>v1</a:t>
            </a:r>
            <a:endParaRPr lang="ko-KR" altLang="en-US" sz="1600" dirty="0"/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ko-KR" altLang="en-US" sz="1400" dirty="0" err="1"/>
              <a:t>depthwise</a:t>
            </a:r>
            <a:r>
              <a:rPr lang="ko-KR" altLang="en-US" sz="1400" dirty="0"/>
              <a:t> (필터 가로*필터 세로*채널 수*</a:t>
            </a:r>
            <a:r>
              <a:rPr lang="ko-KR" altLang="en-US" sz="1400" dirty="0" err="1"/>
              <a:t>입력이미지</a:t>
            </a:r>
            <a:r>
              <a:rPr lang="ko-KR" altLang="en-US" sz="1400" dirty="0"/>
              <a:t> 가로*입력 이미지 세로) 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ko-KR" altLang="en-US" sz="1400" dirty="0"/>
              <a:t>+ </a:t>
            </a:r>
            <a:r>
              <a:rPr lang="ko-KR" altLang="en-US" sz="1400" dirty="0" err="1"/>
              <a:t>pointwise</a:t>
            </a:r>
            <a:r>
              <a:rPr lang="ko-KR" altLang="en-US" sz="1400" dirty="0"/>
              <a:t> (</a:t>
            </a:r>
            <a:r>
              <a:rPr lang="ko-KR" altLang="en-US" sz="1400" dirty="0" err="1"/>
              <a:t>입력이미지</a:t>
            </a:r>
            <a:r>
              <a:rPr lang="ko-KR" altLang="en-US" sz="1400" dirty="0"/>
              <a:t> 가로*입력 이미지 세로*채널 수*필터 수)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ko-KR" altLang="en-US" sz="1400" dirty="0"/>
              <a:t> </a:t>
            </a:r>
            <a:r>
              <a:rPr lang="en-US" altLang="ko-KR" sz="1400" dirty="0"/>
              <a:t>-&gt; </a:t>
            </a:r>
            <a:r>
              <a:rPr lang="ko-KR" altLang="en-US" sz="1400" dirty="0"/>
              <a:t>3*3*3*224*224 + 224*224*3*32 = 1,354,752 + 4,816,896 = </a:t>
            </a:r>
            <a:r>
              <a:rPr lang="ko-KR" altLang="en-US" sz="1400" b="1" dirty="0"/>
              <a:t>6,171,648</a:t>
            </a:r>
          </a:p>
        </p:txBody>
      </p:sp>
    </p:spTree>
    <p:extLst>
      <p:ext uri="{BB962C8B-B14F-4D97-AF65-F5344CB8AC3E}">
        <p14:creationId xmlns:p14="http://schemas.microsoft.com/office/powerpoint/2010/main" val="222025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err="1"/>
              <a:t>MobileNet</a:t>
            </a:r>
            <a:r>
              <a:rPr lang="en-US" altLang="ko-KR" dirty="0"/>
              <a:t> v1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/>
              <a:t>Efficient Convolution Neural Networks(CNN) </a:t>
            </a:r>
          </a:p>
          <a:p>
            <a:pPr>
              <a:defRPr/>
            </a:pPr>
            <a:r>
              <a:rPr lang="en-US" altLang="ko-KR" dirty="0"/>
              <a:t>for Mobile Vision Application</a:t>
            </a:r>
          </a:p>
        </p:txBody>
      </p:sp>
    </p:spTree>
    <p:extLst>
      <p:ext uri="{BB962C8B-B14F-4D97-AF65-F5344CB8AC3E}">
        <p14:creationId xmlns:p14="http://schemas.microsoft.com/office/powerpoint/2010/main" val="165898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err="1"/>
              <a:t>MobileNet</a:t>
            </a:r>
            <a:r>
              <a:rPr lang="en-US" altLang="ko-KR" dirty="0"/>
              <a:t> v1 </a:t>
            </a:r>
            <a:r>
              <a:rPr lang="ko-KR" altLang="en-US" dirty="0"/>
              <a:t>등장배경</a:t>
            </a:r>
            <a:endParaRPr lang="en-US" alt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B16485-BF4A-A5AB-A561-11F936F40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600200"/>
            <a:ext cx="10972798" cy="4525963"/>
          </a:xfrm>
        </p:spPr>
        <p:txBody>
          <a:bodyPr>
            <a:normAutofit fontScale="550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먼저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+mn-ea"/>
              </a:rPr>
              <a:t>딥러닝의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 상용화를 위하여 필요한 여러가지 제약 사항을 개선시키기 위하여 </a:t>
            </a:r>
            <a:endParaRPr lang="en-US" altLang="ko-KR" b="0" i="0" dirty="0">
              <a:solidFill>
                <a:srgbClr val="212529"/>
              </a:solidFill>
              <a:effectLst/>
              <a:latin typeface="+mn-ea"/>
            </a:endParaRPr>
          </a:p>
          <a:p>
            <a:pPr marL="0" indent="0" algn="l">
              <a:buNone/>
            </a:pPr>
            <a:r>
              <a:rPr lang="en-US" altLang="ko-KR" dirty="0">
                <a:solidFill>
                  <a:srgbClr val="212529"/>
                </a:solidFill>
                <a:latin typeface="+mn-ea"/>
              </a:rPr>
              <a:t>   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경량화 네트워크에 대한 연구가 시작되었습니다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+mn-ea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212529"/>
              </a:solidFill>
              <a:effectLst/>
              <a:latin typeface="+mn-ea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 err="1">
                <a:solidFill>
                  <a:srgbClr val="212529"/>
                </a:solidFill>
                <a:effectLst/>
                <a:latin typeface="+mn-ea"/>
              </a:rPr>
              <a:t>딥러닝을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 이용한 상품들이 다양한 환경에서 사용되는데 </a:t>
            </a:r>
            <a:endParaRPr lang="en-US" altLang="ko-KR" b="0" i="0" dirty="0">
              <a:solidFill>
                <a:srgbClr val="212529"/>
              </a:solidFill>
              <a:effectLst/>
              <a:latin typeface="+mn-ea"/>
            </a:endParaRPr>
          </a:p>
          <a:p>
            <a:pPr marL="0" indent="0" algn="l">
              <a:buNone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    특히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+mn-ea"/>
              </a:rPr>
              <a:t>,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고성능 컴퓨터가 아닌 상황에서 가벼운 네트워크가 필요하게 됩니다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+mn-ea"/>
              </a:rPr>
              <a:t>.</a:t>
            </a:r>
          </a:p>
          <a:p>
            <a:pPr marL="0" indent="0" algn="l">
              <a:buNone/>
            </a:pPr>
            <a:r>
              <a:rPr lang="en-US" altLang="ko-KR" b="0" i="0" dirty="0">
                <a:solidFill>
                  <a:srgbClr val="212529"/>
                </a:solidFill>
                <a:effectLst/>
                <a:latin typeface="+mn-ea"/>
              </a:rPr>
              <a:t>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예를 들어 데이터 센터의 서버나 스마트폰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+mn-ea"/>
              </a:rPr>
              <a:t>,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자율주행자동차 또는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+mn-ea"/>
              </a:rPr>
              <a:t>드론과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 같이 </a:t>
            </a:r>
            <a:endParaRPr lang="en-US" altLang="ko-KR" b="0" i="0" dirty="0">
              <a:solidFill>
                <a:srgbClr val="212529"/>
              </a:solidFill>
              <a:effectLst/>
              <a:latin typeface="+mn-ea"/>
            </a:endParaRPr>
          </a:p>
          <a:p>
            <a:pPr marL="0" indent="0" algn="l">
              <a:buNone/>
            </a:pPr>
            <a:r>
              <a:rPr lang="en-US" altLang="ko-KR" dirty="0">
                <a:solidFill>
                  <a:srgbClr val="212529"/>
                </a:solidFill>
                <a:latin typeface="+mn-ea"/>
              </a:rPr>
              <a:t>    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가격을 무작정 높일 수 없어서 제한된 하드웨어에 딥러닝 어플리케이션이 들어가는 경우입니다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+mn-ea"/>
              </a:rPr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이러한 경우에 실시간 처리가 될 정도 성능의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+mn-ea"/>
              </a:rPr>
              <a:t>뉴럴넷이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 필요하고 또한 얼마나 전력을 사용할 지도 고려를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+mn-ea"/>
              </a:rPr>
              <a:t>해야합니다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+mn-ea"/>
              </a:rPr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212529"/>
              </a:solidFill>
              <a:effectLst/>
              <a:latin typeface="+mn-ea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이러한 제약 사항을 충분히 만족하면서 또한 아래와 같은 성능이 </a:t>
            </a:r>
            <a:endParaRPr lang="en-US" altLang="ko-KR" b="0" i="0" dirty="0">
              <a:solidFill>
                <a:srgbClr val="212529"/>
              </a:solidFill>
              <a:effectLst/>
              <a:latin typeface="+mn-ea"/>
            </a:endParaRPr>
          </a:p>
          <a:p>
            <a:pPr marL="0" indent="0" algn="l">
              <a:buNone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     꽤 괜찮아야 어플리케이션에 적용을 할 수 있습니다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+mn-ea"/>
              </a:rPr>
              <a:t>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충분히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+mn-ea"/>
              </a:rPr>
              <a:t>납득할만한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 정확도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낮은 계산 복잡도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저전력 사용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12529"/>
                </a:solidFill>
                <a:effectLst/>
                <a:latin typeface="+mn-ea"/>
              </a:rPr>
              <a:t>작은 모델 크기</a:t>
            </a:r>
          </a:p>
          <a:p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1914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MobileNet v1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>
            <a:fillRect/>
          </a:stretch>
        </p:blipFill>
        <p:spPr>
          <a:xfrm>
            <a:off x="706315" y="1653281"/>
            <a:ext cx="10972798" cy="44684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AA9A25-5D7D-19B0-35A1-84DAF2D8A8B5}"/>
              </a:ext>
            </a:extLst>
          </p:cNvPr>
          <p:cNvSpPr txBox="1"/>
          <p:nvPr/>
        </p:nvSpPr>
        <p:spPr>
          <a:xfrm>
            <a:off x="2130668" y="6121696"/>
            <a:ext cx="7145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논문</a:t>
            </a:r>
            <a:r>
              <a:rPr lang="en-US" altLang="ko-KR" sz="1200" dirty="0"/>
              <a:t>(</a:t>
            </a:r>
            <a:r>
              <a:rPr lang="ko-KR" altLang="en-US" sz="1200" dirty="0"/>
              <a:t>아카이브</a:t>
            </a:r>
            <a:r>
              <a:rPr lang="en-US" altLang="ko-KR" sz="1200" dirty="0"/>
              <a:t>)</a:t>
            </a:r>
            <a:r>
              <a:rPr lang="ko-KR" altLang="en-US" sz="1200" dirty="0"/>
              <a:t> </a:t>
            </a:r>
            <a:r>
              <a:rPr lang="en-US" altLang="ko-KR" sz="1200" dirty="0"/>
              <a:t>:  </a:t>
            </a:r>
            <a:r>
              <a:rPr lang="en-US" altLang="ko-KR" sz="1200" dirty="0">
                <a:hlinkClick r:id="rId4"/>
              </a:rPr>
              <a:t>https://arxiv.org/abs/1704.04861</a:t>
            </a:r>
            <a:r>
              <a:rPr lang="en-US" altLang="ko-KR" sz="1200" dirty="0"/>
              <a:t> </a:t>
            </a:r>
          </a:p>
          <a:p>
            <a:r>
              <a:rPr lang="ko-KR" altLang="en-US" sz="1200" dirty="0"/>
              <a:t>모델 배포</a:t>
            </a:r>
            <a:r>
              <a:rPr lang="en-US" altLang="ko-KR" sz="1200" dirty="0"/>
              <a:t>(</a:t>
            </a:r>
            <a:r>
              <a:rPr lang="ko-KR" altLang="en-US" sz="1200" dirty="0"/>
              <a:t>구글 </a:t>
            </a:r>
            <a:r>
              <a:rPr lang="ko-KR" altLang="en-US" sz="1200" dirty="0" err="1"/>
              <a:t>텐서플로</a:t>
            </a:r>
            <a:r>
              <a:rPr lang="en-US" altLang="ko-KR" sz="1200" dirty="0"/>
              <a:t>)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en-US" altLang="ko-KR" sz="1200" dirty="0">
                <a:hlinkClick r:id="rId5"/>
              </a:rPr>
              <a:t>models/mobilenet_v1.md at master · </a:t>
            </a:r>
            <a:r>
              <a:rPr lang="en-US" altLang="ko-KR" sz="1200" dirty="0" err="1">
                <a:hlinkClick r:id="rId5"/>
              </a:rPr>
              <a:t>tensorflow</a:t>
            </a:r>
            <a:r>
              <a:rPr lang="en-US" altLang="ko-KR" sz="1200" dirty="0">
                <a:hlinkClick r:id="rId5"/>
              </a:rPr>
              <a:t>/models · GitHub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5628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/>
              <a:t>Definition of Deep Learning Terms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413739" y="3886200"/>
            <a:ext cx="3631224" cy="1752600"/>
          </a:xfrm>
        </p:spPr>
        <p:txBody>
          <a:bodyPr>
            <a:normAutofit fontScale="85000" lnSpcReduction="20000"/>
          </a:bodyPr>
          <a:lstStyle/>
          <a:p>
            <a:pPr algn="l">
              <a:defRPr/>
            </a:pPr>
            <a:r>
              <a:rPr lang="en-US" altLang="ko-KR" dirty="0"/>
              <a:t>1. (RGB) Channel</a:t>
            </a:r>
          </a:p>
          <a:p>
            <a:pPr algn="l">
              <a:defRPr/>
            </a:pPr>
            <a:r>
              <a:rPr lang="en-US" altLang="ko-KR" dirty="0"/>
              <a:t>2. Filter</a:t>
            </a:r>
          </a:p>
          <a:p>
            <a:pPr algn="l">
              <a:defRPr/>
            </a:pPr>
            <a:r>
              <a:rPr lang="en-US" altLang="ko-KR" dirty="0"/>
              <a:t>3. Stride/Padding</a:t>
            </a:r>
          </a:p>
          <a:p>
            <a:pPr algn="l">
              <a:defRPr/>
            </a:pPr>
            <a:r>
              <a:rPr lang="en-US" altLang="ko-KR" dirty="0"/>
              <a:t>4. Convolution</a:t>
            </a:r>
          </a:p>
          <a:p>
            <a:pPr algn="l">
              <a:defRPr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8013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RGB channel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612335" y="1688121"/>
            <a:ext cx="5303863" cy="45259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40351" y="2659224"/>
            <a:ext cx="347098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000" dirty="0"/>
              <a:t>1</a:t>
            </a:r>
            <a:r>
              <a:rPr lang="ko-KR" altLang="en-US" sz="2000" dirty="0"/>
              <a:t>행 </a:t>
            </a:r>
            <a:r>
              <a:rPr lang="en-US" altLang="ko-KR" sz="2000" dirty="0"/>
              <a:t>1</a:t>
            </a:r>
            <a:r>
              <a:rPr lang="ko-KR" altLang="en-US" sz="2000" dirty="0" err="1"/>
              <a:t>열값</a:t>
            </a:r>
            <a:endParaRPr lang="en-US" altLang="ko-KR" sz="2000" dirty="0"/>
          </a:p>
          <a:p>
            <a:pPr>
              <a:defRPr/>
            </a:pPr>
            <a:r>
              <a:rPr lang="en-US" altLang="ko-KR" sz="2000" dirty="0"/>
              <a:t>Red : 227 </a:t>
            </a:r>
          </a:p>
          <a:p>
            <a:pPr>
              <a:defRPr/>
            </a:pPr>
            <a:r>
              <a:rPr lang="en-US" altLang="ko-KR" sz="2000" dirty="0"/>
              <a:t>Green : 197</a:t>
            </a:r>
          </a:p>
          <a:p>
            <a:pPr>
              <a:defRPr/>
            </a:pPr>
            <a:r>
              <a:rPr lang="en-US" altLang="ko-KR" sz="2000" dirty="0"/>
              <a:t>Blue : 195 </a:t>
            </a:r>
          </a:p>
          <a:p>
            <a:pPr>
              <a:defRPr/>
            </a:pPr>
            <a:endParaRPr lang="en-US" altLang="ko-KR" sz="2000" dirty="0"/>
          </a:p>
          <a:p>
            <a:pPr>
              <a:defRPr/>
            </a:pPr>
            <a:r>
              <a:rPr lang="en-US" altLang="ko-KR" sz="2000" dirty="0"/>
              <a:t>-&gt;</a:t>
            </a:r>
            <a:r>
              <a:rPr lang="ko-KR" altLang="en-US" sz="2000" dirty="0"/>
              <a:t> </a:t>
            </a:r>
            <a:r>
              <a:rPr lang="en-US" altLang="ko-KR" sz="2000" dirty="0"/>
              <a:t>Red</a:t>
            </a:r>
            <a:r>
              <a:rPr lang="ko-KR" altLang="en-US" sz="2000" dirty="0"/>
              <a:t>일 확률이 높다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184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altLang="ko-KR"/>
              <a:t>RGB channel(</a:t>
            </a:r>
            <a:r>
              <a:rPr lang="ko-KR" altLang="en-US"/>
              <a:t>계속</a:t>
            </a:r>
            <a:r>
              <a:rPr lang="en-US" altLang="ko-KR"/>
              <a:t>)</a:t>
            </a:r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3026941" y="1600200"/>
            <a:ext cx="6138113" cy="45259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2535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D2F072-C461-F8CB-B6DA-45DC29E4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Filter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CA7FFE7-AF6B-EEB8-CE55-BC7056A4D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92" y="3230726"/>
            <a:ext cx="2221523" cy="22509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280B2A2-83B0-A1B5-93B5-CBC510484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8" y="2265272"/>
            <a:ext cx="1633539" cy="15769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6282C5D-71D9-2E3F-EBB4-10A924832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137" y="4886576"/>
            <a:ext cx="1583260" cy="157696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A426A9E-26A7-BAF8-ADB3-FFDCDC5ECB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5332" y="3658567"/>
            <a:ext cx="1519991" cy="1455946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869A9B7-F39A-62FC-7126-26CFBF546CF1}"/>
              </a:ext>
            </a:extLst>
          </p:cNvPr>
          <p:cNvSpPr/>
          <p:nvPr/>
        </p:nvSpPr>
        <p:spPr>
          <a:xfrm>
            <a:off x="4283041" y="2631724"/>
            <a:ext cx="844062" cy="8440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filter1</a:t>
            </a:r>
            <a:endParaRPr lang="ko-KR" altLang="en-US" dirty="0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2FEFCD5-AAB1-8024-DEB7-CA753762FBBA}"/>
              </a:ext>
            </a:extLst>
          </p:cNvPr>
          <p:cNvSpPr/>
          <p:nvPr/>
        </p:nvSpPr>
        <p:spPr>
          <a:xfrm>
            <a:off x="4283041" y="5253028"/>
            <a:ext cx="844062" cy="8440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filter2</a:t>
            </a:r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5AD4D99-2738-51F3-C7E7-008F38CD859F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2898615" y="3053755"/>
            <a:ext cx="1384426" cy="130245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E01068A-9601-14DA-147B-B1333305AF68}"/>
              </a:ext>
            </a:extLst>
          </p:cNvPr>
          <p:cNvCxnSpPr>
            <a:cxnSpLocks/>
            <a:stCxn id="5" idx="3"/>
            <a:endCxn id="13" idx="1"/>
          </p:cNvCxnSpPr>
          <p:nvPr/>
        </p:nvCxnSpPr>
        <p:spPr>
          <a:xfrm>
            <a:off x="2898615" y="4356214"/>
            <a:ext cx="1384426" cy="131884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F09CD9C7-2F3D-9C10-B49C-3D2DAABF61A0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7729537" y="3053755"/>
            <a:ext cx="2435795" cy="133278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1159D6F-1638-E128-F28D-C6B65774D87D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7704397" y="4386540"/>
            <a:ext cx="2460935" cy="128851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C7D4871-508D-42F4-7BE4-A5314ECEF682}"/>
              </a:ext>
            </a:extLst>
          </p:cNvPr>
          <p:cNvCxnSpPr>
            <a:stCxn id="12" idx="3"/>
            <a:endCxn id="7" idx="1"/>
          </p:cNvCxnSpPr>
          <p:nvPr/>
        </p:nvCxnSpPr>
        <p:spPr>
          <a:xfrm>
            <a:off x="5127103" y="3053755"/>
            <a:ext cx="96889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6C7C7273-0A2B-C990-0339-0B37023D8284}"/>
              </a:ext>
            </a:extLst>
          </p:cNvPr>
          <p:cNvCxnSpPr>
            <a:cxnSpLocks/>
            <a:stCxn id="13" idx="3"/>
            <a:endCxn id="9" idx="1"/>
          </p:cNvCxnSpPr>
          <p:nvPr/>
        </p:nvCxnSpPr>
        <p:spPr>
          <a:xfrm>
            <a:off x="5127103" y="5675059"/>
            <a:ext cx="99403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6E7531A4-580F-8190-C33F-95D64BA718B0}"/>
              </a:ext>
            </a:extLst>
          </p:cNvPr>
          <p:cNvSpPr txBox="1"/>
          <p:nvPr/>
        </p:nvSpPr>
        <p:spPr>
          <a:xfrm>
            <a:off x="991332" y="1374342"/>
            <a:ext cx="9823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Purpose of Filter use : </a:t>
            </a:r>
            <a:r>
              <a:rPr lang="ko-KR" altLang="en-US" dirty="0"/>
              <a:t>이미지의 세부특징</a:t>
            </a:r>
            <a:r>
              <a:rPr lang="en-US" altLang="ko-KR" dirty="0"/>
              <a:t>(ex.</a:t>
            </a:r>
            <a:r>
              <a:rPr lang="ko-KR" altLang="en-US" dirty="0"/>
              <a:t> </a:t>
            </a:r>
            <a:r>
              <a:rPr lang="en-US" altLang="ko-KR" dirty="0"/>
              <a:t>edge)</a:t>
            </a:r>
            <a:r>
              <a:rPr lang="ko-KR" altLang="en-US" dirty="0"/>
              <a:t> 추출</a:t>
            </a:r>
            <a:r>
              <a:rPr lang="en-US" altLang="ko-KR" dirty="0"/>
              <a:t>, </a:t>
            </a:r>
            <a:r>
              <a:rPr lang="ko-KR" altLang="en-US" dirty="0"/>
              <a:t>이미지의 크기를 축소 등</a:t>
            </a:r>
          </a:p>
        </p:txBody>
      </p:sp>
    </p:spTree>
    <p:extLst>
      <p:ext uri="{BB962C8B-B14F-4D97-AF65-F5344CB8AC3E}">
        <p14:creationId xmlns:p14="http://schemas.microsoft.com/office/powerpoint/2010/main" val="220168615"/>
      </p:ext>
    </p:extLst>
  </p:cSld>
  <p:clrMapOvr>
    <a:masterClrMapping/>
  </p:clrMapOvr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741</Words>
  <Application>Microsoft Office PowerPoint</Application>
  <PresentationFormat>와이드스크린</PresentationFormat>
  <Paragraphs>124</Paragraphs>
  <Slides>21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Apple SD Gothic Neo</vt:lpstr>
      <vt:lpstr>맑은 고딕</vt:lpstr>
      <vt:lpstr>Arial</vt:lpstr>
      <vt:lpstr>Calibri</vt:lpstr>
      <vt:lpstr>한컴오피스</vt:lpstr>
      <vt:lpstr>Hands On Deep Learning for IoT</vt:lpstr>
      <vt:lpstr>Chapter</vt:lpstr>
      <vt:lpstr>MobileNet v1</vt:lpstr>
      <vt:lpstr>MobileNet v1 등장배경</vt:lpstr>
      <vt:lpstr>MobileNet v1</vt:lpstr>
      <vt:lpstr>Definition of Deep Learning Terms</vt:lpstr>
      <vt:lpstr>RGB channel</vt:lpstr>
      <vt:lpstr>RGB channel(계속)</vt:lpstr>
      <vt:lpstr>Filter</vt:lpstr>
      <vt:lpstr>Stride/Padding</vt:lpstr>
      <vt:lpstr>Standard Convolution</vt:lpstr>
      <vt:lpstr>MobileNet v1</vt:lpstr>
      <vt:lpstr>MobileNet Body</vt:lpstr>
      <vt:lpstr>MobileNet Body</vt:lpstr>
      <vt:lpstr>Depthwise Separable Convolution  Filter Shape</vt:lpstr>
      <vt:lpstr>Conv / s2</vt:lpstr>
      <vt:lpstr>Conv / s2 (3D)</vt:lpstr>
      <vt:lpstr>Conv dw / s1 = Depthwise</vt:lpstr>
      <vt:lpstr>Conv / s1 = Pointwise</vt:lpstr>
      <vt:lpstr>MobileNet Body</vt:lpstr>
      <vt:lpstr>MobileNet Performance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MobileNet</dc:title>
  <dc:creator>HOME</dc:creator>
  <cp:lastModifiedBy>SEO GeunTae</cp:lastModifiedBy>
  <cp:revision>109</cp:revision>
  <dcterms:created xsi:type="dcterms:W3CDTF">2022-12-17T11:06:47Z</dcterms:created>
  <dcterms:modified xsi:type="dcterms:W3CDTF">2022-12-19T09:35:59Z</dcterms:modified>
  <cp:version>12.0.0.893</cp:version>
</cp:coreProperties>
</file>

<file path=docProps/thumbnail.jpeg>
</file>